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27.svg" ContentType="image/svg+xml"/>
  <Override PartName="/ppt/media/image28.svg" ContentType="image/svg+xml"/>
  <Override PartName="/ppt/media/image29.svg" ContentType="image/svg+xml"/>
  <Override PartName="/ppt/media/image3.svg" ContentType="image/svg+xml"/>
  <Override PartName="/ppt/media/image30.svg" ContentType="image/svg+xml"/>
  <Override PartName="/ppt/media/image31.svg" ContentType="image/svg+xml"/>
  <Override PartName="/ppt/media/image32.svg" ContentType="image/svg+xml"/>
  <Override PartName="/ppt/media/image33.svg" ContentType="image/svg+xml"/>
  <Override PartName="/ppt/media/image34.svg" ContentType="image/svg+xml"/>
  <Override PartName="/ppt/media/image35.svg" ContentType="image/svg+xml"/>
  <Override PartName="/ppt/media/image36.svg" ContentType="image/svg+xml"/>
  <Override PartName="/ppt/media/image37.svg" ContentType="image/svg+xml"/>
  <Override PartName="/ppt/media/image38.svg" ContentType="image/svg+xml"/>
  <Override PartName="/ppt/media/image39.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61" r:id="rId3"/>
    <p:sldMasterId id="2147483675" r:id="rId4"/>
  </p:sldMasterIdLst>
  <p:notesMasterIdLst>
    <p:notesMasterId r:id="rId29"/>
  </p:notesMasterIdLst>
  <p:sldIdLst>
    <p:sldId id="257" r:id="rId5"/>
    <p:sldId id="12541188" r:id="rId6"/>
    <p:sldId id="295" r:id="rId7"/>
    <p:sldId id="12541163" r:id="rId8"/>
    <p:sldId id="284" r:id="rId9"/>
    <p:sldId id="258" r:id="rId10"/>
    <p:sldId id="14999680" r:id="rId11"/>
    <p:sldId id="14999681" r:id="rId12"/>
    <p:sldId id="14999682" r:id="rId13"/>
    <p:sldId id="14999683" r:id="rId14"/>
    <p:sldId id="14999684" r:id="rId15"/>
    <p:sldId id="263" r:id="rId16"/>
    <p:sldId id="264" r:id="rId17"/>
    <p:sldId id="265" r:id="rId18"/>
    <p:sldId id="266" r:id="rId19"/>
    <p:sldId id="267" r:id="rId20"/>
    <p:sldId id="268" r:id="rId21"/>
    <p:sldId id="275" r:id="rId22"/>
    <p:sldId id="276" r:id="rId23"/>
    <p:sldId id="269" r:id="rId24"/>
    <p:sldId id="270" r:id="rId25"/>
    <p:sldId id="271" r:id="rId26"/>
    <p:sldId id="272" r:id="rId27"/>
    <p:sldId id="273" r:id="rId28"/>
  </p:sldIdLst>
  <p:sldSz cx="12192000" cy="6858000"/>
  <p:notesSz cx="6858000" cy="9144000"/>
  <p:embeddedFontLst>
    <p:embeddedFont>
      <p:font typeface="Open Sans" panose="020B0606030504020204" pitchFamily="34" charset="0"/>
      <p:regular r:id="rId33"/>
    </p:embeddedFont>
    <p:embeddedFont>
      <p:font typeface="Consolas" panose="020B0609020204030204" pitchFamily="49" charset="0"/>
      <p:regular r:id="rId34"/>
    </p:embeddedFont>
    <p:embeddedFont>
      <p:font typeface="Calibri" panose="020F0502020204030204"/>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26" y="16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5" Type="http://schemas.openxmlformats.org/officeDocument/2006/relationships/font" Target="fonts/font3.fntdata"/><Relationship Id="rId34" Type="http://schemas.openxmlformats.org/officeDocument/2006/relationships/font" Target="fonts/font2.fntdata"/><Relationship Id="rId33" Type="http://schemas.openxmlformats.org/officeDocument/2006/relationships/font" Target="fonts/font1.fntdata"/><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notesMaster" Target="notesMasters/notesMaster1.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title>
      <c:layout/>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dLbls>
            <c:delete val="1"/>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dk1">
                <a:tint val="55000"/>
              </a:schemeClr>
            </a:solidFill>
            <a:ln>
              <a:noFill/>
            </a:ln>
            <a:effectLst/>
          </c:spPr>
          <c:invertIfNegative val="0"/>
          <c:dLbls>
            <c:delete val="1"/>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chemeClr val="dk1">
                <a:tint val="75000"/>
              </a:schemeClr>
            </a:solidFill>
            <a:ln>
              <a:noFill/>
            </a:ln>
            <a:effectLst/>
          </c:spPr>
          <c:invertIfNegative val="0"/>
          <c:dLbls>
            <c:delete val="1"/>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p>
        </c:txPr>
        <c:crossAx val="1711123119"/>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p>
      </c:txPr>
    </c:legend>
    <c:plotVisOnly val="1"/>
    <c:dispBlanksAs val="gap"/>
    <c:showDLblsOverMax val="0"/>
  </c:chart>
  <c:spPr>
    <a:noFill/>
    <a:ln>
      <a:noFill/>
    </a:ln>
    <a:effectLst/>
  </c:spPr>
  <c:txPr>
    <a:bodyPr/>
    <a:lstStyle/>
    <a:p>
      <a:pPr>
        <a:defRPr lang="zh-CN">
          <a:latin typeface="Open Sans" panose="020B0606030504020204" pitchFamily="34" charset="0"/>
          <a:ea typeface="Open Sans" panose="020B0606030504020204" pitchFamily="34" charset="0"/>
          <a:cs typeface="Open Sans" panose="020B0606030504020204" pitchFamily="34" charset="0"/>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title>
      <c:layout/>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dLbls>
            <c:delete val="1"/>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dk1">
                <a:tint val="55000"/>
              </a:schemeClr>
            </a:solidFill>
            <a:ln>
              <a:noFill/>
            </a:ln>
            <a:effectLst/>
          </c:spPr>
          <c:invertIfNegative val="0"/>
          <c:dLbls>
            <c:delete val="1"/>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chemeClr val="dk1">
                <a:tint val="75000"/>
              </a:schemeClr>
            </a:solidFill>
            <a:ln>
              <a:noFill/>
            </a:ln>
            <a:effectLst/>
          </c:spPr>
          <c:invertIfNegative val="0"/>
          <c:dLbls>
            <c:delete val="1"/>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p>
        </c:txPr>
        <c:crossAx val="1711123119"/>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p>
      </c:txPr>
    </c:legend>
    <c:plotVisOnly val="1"/>
    <c:dispBlanksAs val="gap"/>
    <c:showDLblsOverMax val="0"/>
  </c:chart>
  <c:spPr>
    <a:noFill/>
    <a:ln>
      <a:noFill/>
    </a:ln>
    <a:effectLst/>
  </c:spPr>
  <c:txPr>
    <a:bodyPr/>
    <a:lstStyle/>
    <a:p>
      <a:pPr>
        <a:defRPr lang="zh-CN">
          <a:latin typeface="Open Sans" panose="020B0606030504020204" pitchFamily="34" charset="0"/>
          <a:ea typeface="Open Sans" panose="020B0606030504020204" pitchFamily="34" charset="0"/>
          <a:cs typeface="Open Sans" panose="020B0606030504020204" pitchFamily="34" charset="0"/>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title>
      <c:layout/>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dLbls>
            <c:delete val="1"/>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dk1">
                <a:tint val="55000"/>
              </a:schemeClr>
            </a:solidFill>
            <a:ln>
              <a:noFill/>
            </a:ln>
            <a:effectLst/>
          </c:spPr>
          <c:invertIfNegative val="0"/>
          <c:dLbls>
            <c:delete val="1"/>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chemeClr val="dk1">
                <a:tint val="75000"/>
              </a:schemeClr>
            </a:solidFill>
            <a:ln>
              <a:noFill/>
            </a:ln>
            <a:effectLst/>
          </c:spPr>
          <c:invertIfNegative val="0"/>
          <c:dLbls>
            <c:delete val="1"/>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p>
        </c:txPr>
        <c:crossAx val="1711123119"/>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p>
      </c:txPr>
    </c:legend>
    <c:plotVisOnly val="1"/>
    <c:dispBlanksAs val="gap"/>
    <c:showDLblsOverMax val="0"/>
  </c:chart>
  <c:spPr>
    <a:noFill/>
    <a:ln>
      <a:noFill/>
    </a:ln>
    <a:effectLst/>
  </c:spPr>
  <c:txPr>
    <a:bodyPr/>
    <a:lstStyle/>
    <a:p>
      <a:pPr>
        <a:defRPr lang="zh-CN">
          <a:latin typeface="Open Sans" panose="020B0606030504020204" pitchFamily="34" charset="0"/>
          <a:ea typeface="Open Sans" panose="020B0606030504020204" pitchFamily="34" charset="0"/>
          <a:cs typeface="Open Sans" panose="020B0606030504020204" pitchFamily="34" charset="0"/>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t>API performance (1k RPS)</a:t>
            </a:r>
            <a:endParaRPr lang="en-US"/>
          </a:p>
        </c:rich>
      </c:tx>
      <c:layout/>
      <c:overlay val="0"/>
      <c:spPr>
        <a:noFill/>
        <a:ln>
          <a:noFill/>
        </a:ln>
        <a:effectLst/>
      </c:spPr>
    </c:title>
    <c:autoTitleDeleted val="0"/>
    <c:plotArea>
      <c:layout/>
      <c:barChart>
        <c:barDir val="col"/>
        <c:grouping val="clustered"/>
        <c:varyColors val="0"/>
        <c:ser>
          <c:idx val="0"/>
          <c:order val="0"/>
          <c:spPr>
            <a:solidFill>
              <a:schemeClr val="accent1"/>
            </a:solidFill>
            <a:ln>
              <a:solidFill>
                <a:schemeClr val="accent1">
                  <a:alpha val="93000"/>
                </a:schemeClr>
              </a:solidFill>
            </a:ln>
            <a:effectLst/>
          </c:spPr>
          <c:invertIfNegative val="0"/>
          <c:dPt>
            <c:idx val="0"/>
            <c:invertIfNegative val="0"/>
            <c:bubble3D val="0"/>
            <c:spPr>
              <a:solidFill>
                <a:schemeClr val="accent1">
                  <a:lumMod val="60000"/>
                  <a:lumOff val="40000"/>
                </a:schemeClr>
              </a:solidFill>
              <a:ln>
                <a:solidFill>
                  <a:schemeClr val="accent1">
                    <a:alpha val="93000"/>
                  </a:schemeClr>
                </a:solidFill>
              </a:ln>
              <a:effectLst/>
            </c:spPr>
          </c:dPt>
          <c:dPt>
            <c:idx val="2"/>
            <c:invertIfNegative val="0"/>
            <c:bubble3D val="0"/>
            <c:spPr>
              <a:solidFill>
                <a:schemeClr val="accent1">
                  <a:lumMod val="60000"/>
                  <a:lumOff val="40000"/>
                </a:schemeClr>
              </a:solidFill>
              <a:ln>
                <a:solidFill>
                  <a:schemeClr val="accent1">
                    <a:alpha val="93000"/>
                  </a:schemeClr>
                </a:solidFill>
              </a:ln>
              <a:effectLst/>
            </c:spPr>
          </c:dPt>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Sheet1!$A$1:$C$1</c:f>
              <c:strCache>
                <c:ptCount val="3"/>
                <c:pt idx="0">
                  <c:v>Middleware</c:v>
                </c:pt>
                <c:pt idx="1">
                  <c:v>Min API</c:v>
                </c:pt>
                <c:pt idx="2">
                  <c:v>Controller</c:v>
                </c:pt>
              </c:strCache>
            </c:strRef>
          </c:cat>
          <c:val>
            <c:numRef>
              <c:f>Sheet1!$A$2:$C$2</c:f>
              <c:numCache>
                <c:formatCode>General</c:formatCode>
                <c:ptCount val="3"/>
                <c:pt idx="0">
                  <c:v>984</c:v>
                </c:pt>
                <c:pt idx="1">
                  <c:v>820</c:v>
                </c:pt>
                <c:pt idx="2">
                  <c:v>425</c:v>
                </c:pt>
              </c:numCache>
            </c:numRef>
          </c:val>
        </c:ser>
        <c:dLbls>
          <c:showLegendKey val="0"/>
          <c:showVal val="1"/>
          <c:showCatName val="0"/>
          <c:showSerName val="0"/>
          <c:showPercent val="0"/>
          <c:showBubbleSize val="0"/>
        </c:dLbls>
        <c:gapWidth val="100"/>
        <c:overlap val="-27"/>
        <c:axId val="268059551"/>
        <c:axId val="268061215"/>
      </c:barChart>
      <c:catAx>
        <c:axId val="2680595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68061215"/>
        <c:crosses val="autoZero"/>
        <c:auto val="1"/>
        <c:lblAlgn val="ctr"/>
        <c:lblOffset val="100"/>
        <c:noMultiLvlLbl val="0"/>
      </c:catAx>
      <c:valAx>
        <c:axId val="2680612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68059551"/>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cxnId="{935AB52B-EE9D-354F-BEFD-F9EC742EBAF7}" type="par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cxnId="{935AB52B-EE9D-354F-BEFD-F9EC742EBAF7}" type="sib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cxnId="{40CA8E10-EBF6-B14C-8014-5DD36E72319A}" type="par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cxnId="{40CA8E10-EBF6-B14C-8014-5DD36E72319A}" type="sib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cxnId="{086DD636-CAD8-FA47-A3F2-53C70103F2E2}" type="par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cxnId="{086DD636-CAD8-FA47-A3F2-53C70103F2E2}" type="sib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cxnId="{CC806E84-2CC5-BF4C-BF48-0A1B848F8D91}" type="par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cxnId="{CC806E84-2CC5-BF4C-BF48-0A1B848F8D91}" type="sib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cxnId="{EA51F683-FDC8-0D40-A6C7-A09D4DEA3BEF}" type="par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cxnId="{EA51F683-FDC8-0D40-A6C7-A09D4DEA3BEF}" type="sib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cxnId="{A659DD1E-EB43-8648-BA2A-BF051FDEAB3E}" type="par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cxnId="{A659DD1E-EB43-8648-BA2A-BF051FDEAB3E}" type="sib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cxnId="{935AB52B-EE9D-354F-BEFD-F9EC742EBAF7}" type="par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cxnId="{935AB52B-EE9D-354F-BEFD-F9EC742EBAF7}" type="sib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cxnId="{40CA8E10-EBF6-B14C-8014-5DD36E72319A}" type="par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cxnId="{40CA8E10-EBF6-B14C-8014-5DD36E72319A}" type="sib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cxnId="{086DD636-CAD8-FA47-A3F2-53C70103F2E2}" type="par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cxnId="{086DD636-CAD8-FA47-A3F2-53C70103F2E2}" type="sib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cxnId="{CC806E84-2CC5-BF4C-BF48-0A1B848F8D91}" type="par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cxnId="{CC806E84-2CC5-BF4C-BF48-0A1B848F8D91}" type="sib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cxnId="{EA51F683-FDC8-0D40-A6C7-A09D4DEA3BEF}" type="par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cxnId="{EA51F683-FDC8-0D40-A6C7-A09D4DEA3BEF}" type="sib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cxnId="{A659DD1E-EB43-8648-BA2A-BF051FDEAB3E}" type="par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cxnId="{A659DD1E-EB43-8648-BA2A-BF051FDEAB3E}" type="sib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cxnId="{935AB52B-EE9D-354F-BEFD-F9EC742EBAF7}" type="par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cxnId="{935AB52B-EE9D-354F-BEFD-F9EC742EBAF7}" type="sib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cxnId="{40CA8E10-EBF6-B14C-8014-5DD36E72319A}" type="par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cxnId="{40CA8E10-EBF6-B14C-8014-5DD36E72319A}" type="sib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cxnId="{086DD636-CAD8-FA47-A3F2-53C70103F2E2}" type="par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cxnId="{086DD636-CAD8-FA47-A3F2-53C70103F2E2}" type="sib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cxnId="{CC806E84-2CC5-BF4C-BF48-0A1B848F8D91}" type="par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cxnId="{CC806E84-2CC5-BF4C-BF48-0A1B848F8D91}" type="sib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cxnId="{EA51F683-FDC8-0D40-A6C7-A09D4DEA3BEF}" type="par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cxnId="{EA51F683-FDC8-0D40-A6C7-A09D4DEA3BEF}" type="sib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cxnId="{A659DD1E-EB43-8648-BA2A-BF051FDEAB3E}" type="par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cxnId="{A659DD1E-EB43-8648-BA2A-BF051FDEAB3E}" type="sibTrans">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srcNode" val="parTx"/>
            <dgm:param type="dstNode" val="parTx"/>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srcNode" val="parTx"/>
            <dgm:param type="dstNode" val="parTx"/>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srcNode" val="parTx"/>
            <dgm:param type="dstNode" val="parTx"/>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0A627400-D089-7447-864B-77479EBD421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627400-D089-7447-864B-77479EBD421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A627400-D089-7447-864B-77479EBD421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A627400-D089-7447-864B-77479EBD421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0A627400-D089-7447-864B-77479EBD421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A627400-D089-7447-864B-77479EBD421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A627400-D089-7447-864B-77479EBD4214}" type="datetimeFigureOut">
              <a:rPr lang="en-US" smtClean="0"/>
            </a:fld>
            <a:endParaRPr lang="en-US"/>
          </a:p>
        </p:txBody>
      </p:sp>
      <p:sp>
        <p:nvSpPr>
          <p:cNvPr id="5" name="Footer Placeholder 4"/>
          <p:cNvSpPr>
            <a:spLocks noGrp="1"/>
          </p:cNvSpPr>
          <p:nvPr>
            <p:ph type="ftr" sz="quarter" idx="11"/>
          </p:nvPr>
        </p:nvSpPr>
        <p:spPr/>
        <p:txBody>
          <a:bodyPr/>
          <a:lstStyle/>
          <a:p>
            <a:r>
              <a:rPr lang="en-US"/>
              <a:t>.NET Conf 2020</a:t>
            </a:r>
            <a:endParaRPr lang="en-US"/>
          </a:p>
        </p:txBody>
      </p:sp>
      <p:sp>
        <p:nvSpPr>
          <p:cNvPr id="6" name="Slide Number Placeholder 5"/>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0A627400-D089-7447-864B-77479EBD421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0A627400-D089-7447-864B-77479EBD421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endParaRPr lang="en-US"/>
          </a:p>
        </p:txBody>
      </p:sp>
      <p:sp>
        <p:nvSpPr>
          <p:cNvPr id="4" name="Date Placeholder 3"/>
          <p:cNvSpPr>
            <a:spLocks noGrp="1"/>
          </p:cNvSpPr>
          <p:nvPr>
            <p:ph type="dt" sz="half" idx="10"/>
          </p:nvPr>
        </p:nvSpPr>
        <p:spPr/>
        <p:txBody>
          <a:bodyPr/>
          <a:lstStyle/>
          <a:p>
            <a:fld id="{0A627400-D089-7447-864B-77479EBD421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627400-D089-7447-864B-77479EBD421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ACE531-2FE7-1449-9EEA-A972806695F4}" type="slidenum">
              <a:rPr lang="en-US" smtClean="0"/>
            </a:fld>
            <a:endParaRPr lang="en-US"/>
          </a:p>
        </p:txBody>
      </p:sp>
      <p:graphicFrame>
        <p:nvGraphicFramePr>
          <p:cNvPr id="6" name="Chart 5"/>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A627400-D089-7447-864B-77479EBD421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0A627400-D089-7447-864B-77479EBD421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ACE531-2FE7-1449-9EEA-A972806695F4}" type="slidenum">
              <a:rPr lang="en-US" smtClean="0"/>
            </a:fld>
            <a:endParaRPr lang="en-US"/>
          </a:p>
        </p:txBody>
      </p:sp>
      <p:graphicFrame>
        <p:nvGraphicFramePr>
          <p:cNvPr id="7" name="Diagram 6"/>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0A627400-D089-7447-864B-77479EBD421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p:cNvSpPr>
            <a:spLocks noGrp="1"/>
          </p:cNvSpPr>
          <p:nvPr>
            <p:ph type="dt" sz="half" idx="10"/>
          </p:nvPr>
        </p:nvSpPr>
        <p:spPr/>
        <p:txBody>
          <a:bodyPr/>
          <a:lstStyle/>
          <a:p>
            <a:fld id="{0A627400-D089-7447-864B-77479EBD421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ACE531-2FE7-1449-9EEA-A972806695F4}" type="slidenum">
              <a:rPr lang="en-US" smtClean="0"/>
            </a:fld>
            <a:endParaRPr lang="en-US"/>
          </a:p>
        </p:txBody>
      </p:sp>
      <p:sp>
        <p:nvSpPr>
          <p:cNvPr id="6" name="Rectangle: Rounded Corners 4"/>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noAutofit/>
          </a:bodyPr>
          <a:lstStyle/>
          <a:p>
            <a:pPr marL="0" marR="0" lvl="0" indent="0" algn="ctr" defTabSz="932180" rtl="0" eaLnBrk="1" fontAlgn="base" latinLnBrk="0" hangingPunct="1">
              <a:lnSpc>
                <a:spcPct val="100000"/>
              </a:lnSpc>
              <a:spcBef>
                <a:spcPct val="0"/>
              </a:spcBef>
              <a:spcAft>
                <a:spcPct val="0"/>
              </a:spcAft>
              <a:buClrTx/>
              <a:buSzTx/>
              <a:buFontTx/>
              <a:buNone/>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endPar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endParaRPr>
          </a:p>
        </p:txBody>
      </p:sp>
      <p:pic>
        <p:nvPicPr>
          <p:cNvPr id="11" name="Graphic 10"/>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endParaRPr lang="en-US"/>
          </a:p>
        </p:txBody>
      </p:sp>
      <p:sp>
        <p:nvSpPr>
          <p:cNvPr id="13" name="Content Placeholder 2"/>
          <p:cNvSpPr>
            <a:spLocks noGrp="1"/>
          </p:cNvSpPr>
          <p:nvPr>
            <p:ph idx="1" hasCustomPrompt="1"/>
          </p:nvPr>
        </p:nvSpPr>
        <p:spPr>
          <a:xfrm>
            <a:off x="838200" y="2476901"/>
            <a:ext cx="10515600" cy="2636966"/>
          </a:xfrm>
        </p:spPr>
        <p:txBody>
          <a:bodyPr/>
          <a:lstStyle/>
          <a:p>
            <a:pPr lvl="0"/>
            <a:r>
              <a:rPr lang="en-US"/>
              <a:t>Value prop 1</a:t>
            </a:r>
            <a:endParaRPr lang="en-US"/>
          </a:p>
          <a:p>
            <a:pPr lvl="0"/>
            <a:r>
              <a:rPr lang="en-US"/>
              <a:t>Value prop 2</a:t>
            </a:r>
            <a:endParaRPr lang="en-US"/>
          </a:p>
          <a:p>
            <a:pPr lvl="0"/>
            <a:r>
              <a:rPr lang="en-US"/>
              <a:t>Value prop 3</a:t>
            </a:r>
            <a:endParaRPr lang="en-US"/>
          </a:p>
        </p:txBody>
      </p:sp>
      <p:sp>
        <p:nvSpPr>
          <p:cNvPr id="15" name="Content Placeholder 2"/>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627400-D089-7447-864B-77479EBD421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A627400-D089-7447-864B-77479EBD421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A627400-D089-7447-864B-77479EBD421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0A627400-D089-7447-864B-77479EBD421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A627400-D089-7447-864B-77479EBD421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A627400-D089-7447-864B-77479EBD421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0A627400-D089-7447-864B-77479EBD421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A627400-D089-7447-864B-77479EBD421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0A627400-D089-7447-864B-77479EBD421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endParaRPr lang="en-US"/>
          </a:p>
        </p:txBody>
      </p:sp>
      <p:sp>
        <p:nvSpPr>
          <p:cNvPr id="4" name="Date Placeholder 3"/>
          <p:cNvSpPr>
            <a:spLocks noGrp="1"/>
          </p:cNvSpPr>
          <p:nvPr>
            <p:ph type="dt" sz="half" idx="10"/>
          </p:nvPr>
        </p:nvSpPr>
        <p:spPr/>
        <p:txBody>
          <a:bodyPr/>
          <a:lstStyle/>
          <a:p>
            <a:fld id="{0A627400-D089-7447-864B-77479EBD421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627400-D089-7447-864B-77479EBD421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ACE531-2FE7-1449-9EEA-A972806695F4}" type="slidenum">
              <a:rPr lang="en-US" smtClean="0"/>
            </a:fld>
            <a:endParaRPr lang="en-US"/>
          </a:p>
        </p:txBody>
      </p:sp>
      <p:graphicFrame>
        <p:nvGraphicFramePr>
          <p:cNvPr id="6" name="Chart 5"/>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0A627400-D089-7447-864B-77479EBD421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ACE531-2FE7-1449-9EEA-A972806695F4}" type="slidenum">
              <a:rPr lang="en-US" smtClean="0"/>
            </a:fld>
            <a:endParaRPr lang="en-US"/>
          </a:p>
        </p:txBody>
      </p:sp>
      <p:graphicFrame>
        <p:nvGraphicFramePr>
          <p:cNvPr id="7" name="Diagram 6"/>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0A627400-D089-7447-864B-77479EBD421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627400-D089-7447-864B-77479EBD421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A627400-D089-7447-864B-77479EBD421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A627400-D089-7447-864B-77479EBD421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0A627400-D089-7447-864B-77479EBD421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0A627400-D089-7447-864B-77479EBD421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endParaRPr lang="en-US"/>
          </a:p>
        </p:txBody>
      </p:sp>
      <p:sp>
        <p:nvSpPr>
          <p:cNvPr id="4" name="Date Placeholder 3"/>
          <p:cNvSpPr>
            <a:spLocks noGrp="1"/>
          </p:cNvSpPr>
          <p:nvPr>
            <p:ph type="dt" sz="half" idx="10"/>
          </p:nvPr>
        </p:nvSpPr>
        <p:spPr/>
        <p:txBody>
          <a:bodyPr/>
          <a:lstStyle/>
          <a:p>
            <a:fld id="{0A627400-D089-7447-864B-77479EBD421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627400-D089-7447-864B-77479EBD421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ACE531-2FE7-1449-9EEA-A972806695F4}" type="slidenum">
              <a:rPr lang="en-US" smtClean="0"/>
            </a:fld>
            <a:endParaRPr lang="en-US"/>
          </a:p>
        </p:txBody>
      </p:sp>
      <p:graphicFrame>
        <p:nvGraphicFramePr>
          <p:cNvPr id="6" name="Chart 5"/>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0A627400-D089-7447-864B-77479EBD421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ACE531-2FE7-1449-9EEA-A972806695F4}" type="slidenum">
              <a:rPr lang="en-US" smtClean="0"/>
            </a:fld>
            <a:endParaRPr lang="en-US"/>
          </a:p>
        </p:txBody>
      </p:sp>
      <p:graphicFrame>
        <p:nvGraphicFramePr>
          <p:cNvPr id="7" name="Diagram 6"/>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0A627400-D089-7447-864B-77479EBD421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ACE531-2FE7-1449-9EEA-A972806695F4}"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3" Type="http://schemas.openxmlformats.org/officeDocument/2006/relationships/theme" Target="../theme/theme3.xml"/><Relationship Id="rId12" Type="http://schemas.openxmlformats.org/officeDocument/2006/relationships/slideLayout" Target="../slideLayouts/slideLayout37.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fld>
            <a:endParaRPr lang="en-US"/>
          </a:p>
        </p:txBody>
      </p:sp>
    </p:spTree>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fld>
            <a:endParaRPr lang="en-US"/>
          </a:p>
        </p:txBody>
      </p:sp>
    </p:spTree>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image" Target="../media/image1.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sv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8.png"/><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6.svg"/><Relationship Id="rId3" Type="http://schemas.openxmlformats.org/officeDocument/2006/relationships/image" Target="../media/image6.png"/><Relationship Id="rId2" Type="http://schemas.openxmlformats.org/officeDocument/2006/relationships/image" Target="../media/image5.svg"/><Relationship Id="rId17" Type="http://schemas.openxmlformats.org/officeDocument/2006/relationships/slideLayout" Target="../slideLayouts/slideLayout10.xml"/><Relationship Id="rId16" Type="http://schemas.openxmlformats.org/officeDocument/2006/relationships/image" Target="../media/image12.svg"/><Relationship Id="rId15" Type="http://schemas.openxmlformats.org/officeDocument/2006/relationships/image" Target="../media/image12.png"/><Relationship Id="rId14" Type="http://schemas.openxmlformats.org/officeDocument/2006/relationships/image" Target="../media/image11.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10.png"/><Relationship Id="rId10" Type="http://schemas.openxmlformats.org/officeDocument/2006/relationships/image" Target="../media/image9.sv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svg"/><Relationship Id="rId7" Type="http://schemas.openxmlformats.org/officeDocument/2006/relationships/image" Target="../media/image15.png"/><Relationship Id="rId6" Type="http://schemas.openxmlformats.org/officeDocument/2006/relationships/image" Target="../media/image4.svg"/><Relationship Id="rId5" Type="http://schemas.openxmlformats.org/officeDocument/2006/relationships/image" Target="../media/image4.png"/><Relationship Id="rId4" Type="http://schemas.openxmlformats.org/officeDocument/2006/relationships/image" Target="../media/image14.svg"/><Relationship Id="rId3" Type="http://schemas.openxmlformats.org/officeDocument/2006/relationships/image" Target="../media/image14.png"/><Relationship Id="rId2" Type="http://schemas.openxmlformats.org/officeDocument/2006/relationships/image" Target="../media/image13.svg"/><Relationship Id="rId17" Type="http://schemas.openxmlformats.org/officeDocument/2006/relationships/slideLayout" Target="../slideLayouts/slideLayout10.xml"/><Relationship Id="rId16" Type="http://schemas.openxmlformats.org/officeDocument/2006/relationships/image" Target="../media/image19.svg"/><Relationship Id="rId15" Type="http://schemas.openxmlformats.org/officeDocument/2006/relationships/image" Target="../media/image19.png"/><Relationship Id="rId14" Type="http://schemas.openxmlformats.org/officeDocument/2006/relationships/image" Target="../media/image18.svg"/><Relationship Id="rId13" Type="http://schemas.openxmlformats.org/officeDocument/2006/relationships/image" Target="../media/image18.png"/><Relationship Id="rId12" Type="http://schemas.openxmlformats.org/officeDocument/2006/relationships/image" Target="../media/image17.svg"/><Relationship Id="rId11" Type="http://schemas.openxmlformats.org/officeDocument/2006/relationships/image" Target="../media/image17.png"/><Relationship Id="rId10" Type="http://schemas.openxmlformats.org/officeDocument/2006/relationships/image" Target="../media/image16.sv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svg"/><Relationship Id="rId7" Type="http://schemas.openxmlformats.org/officeDocument/2006/relationships/image" Target="../media/image23.png"/><Relationship Id="rId6" Type="http://schemas.openxmlformats.org/officeDocument/2006/relationships/image" Target="../media/image22.svg"/><Relationship Id="rId5" Type="http://schemas.openxmlformats.org/officeDocument/2006/relationships/image" Target="../media/image22.png"/><Relationship Id="rId4" Type="http://schemas.openxmlformats.org/officeDocument/2006/relationships/image" Target="../media/image21.svg"/><Relationship Id="rId3" Type="http://schemas.openxmlformats.org/officeDocument/2006/relationships/image" Target="../media/image21.png"/><Relationship Id="rId2" Type="http://schemas.openxmlformats.org/officeDocument/2006/relationships/image" Target="../media/image20.svg"/><Relationship Id="rId17" Type="http://schemas.openxmlformats.org/officeDocument/2006/relationships/slideLayout" Target="../slideLayouts/slideLayout10.xml"/><Relationship Id="rId16" Type="http://schemas.openxmlformats.org/officeDocument/2006/relationships/image" Target="../media/image26.svg"/><Relationship Id="rId15" Type="http://schemas.openxmlformats.org/officeDocument/2006/relationships/image" Target="../media/image26.png"/><Relationship Id="rId14" Type="http://schemas.openxmlformats.org/officeDocument/2006/relationships/image" Target="../media/image25.svg"/><Relationship Id="rId13" Type="http://schemas.openxmlformats.org/officeDocument/2006/relationships/image" Target="../media/image25.png"/><Relationship Id="rId12" Type="http://schemas.openxmlformats.org/officeDocument/2006/relationships/image" Target="../media/image2.svg"/><Relationship Id="rId11" Type="http://schemas.openxmlformats.org/officeDocument/2006/relationships/image" Target="../media/image2.png"/><Relationship Id="rId10" Type="http://schemas.openxmlformats.org/officeDocument/2006/relationships/image" Target="../media/image24.sv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image" Target="../media/image30.svg"/><Relationship Id="rId7" Type="http://schemas.openxmlformats.org/officeDocument/2006/relationships/image" Target="../media/image30.png"/><Relationship Id="rId6" Type="http://schemas.openxmlformats.org/officeDocument/2006/relationships/image" Target="../media/image29.svg"/><Relationship Id="rId5" Type="http://schemas.openxmlformats.org/officeDocument/2006/relationships/image" Target="../media/image29.png"/><Relationship Id="rId4" Type="http://schemas.openxmlformats.org/officeDocument/2006/relationships/image" Target="../media/image28.svg"/><Relationship Id="rId3" Type="http://schemas.openxmlformats.org/officeDocument/2006/relationships/image" Target="../media/image28.png"/><Relationship Id="rId2" Type="http://schemas.openxmlformats.org/officeDocument/2006/relationships/image" Target="../media/image27.svg"/><Relationship Id="rId17" Type="http://schemas.openxmlformats.org/officeDocument/2006/relationships/slideLayout" Target="../slideLayouts/slideLayout10.xml"/><Relationship Id="rId16" Type="http://schemas.openxmlformats.org/officeDocument/2006/relationships/image" Target="../media/image33.svg"/><Relationship Id="rId15" Type="http://schemas.openxmlformats.org/officeDocument/2006/relationships/image" Target="../media/image34.png"/><Relationship Id="rId14" Type="http://schemas.openxmlformats.org/officeDocument/2006/relationships/image" Target="../media/image3.svg"/><Relationship Id="rId13" Type="http://schemas.openxmlformats.org/officeDocument/2006/relationships/image" Target="../media/image33.png"/><Relationship Id="rId12" Type="http://schemas.openxmlformats.org/officeDocument/2006/relationships/image" Target="../media/image32.svg"/><Relationship Id="rId11" Type="http://schemas.openxmlformats.org/officeDocument/2006/relationships/image" Target="../media/image32.png"/><Relationship Id="rId10" Type="http://schemas.openxmlformats.org/officeDocument/2006/relationships/image" Target="../media/image31.svg"/><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image" Target="../media/image37.svg"/><Relationship Id="rId7" Type="http://schemas.openxmlformats.org/officeDocument/2006/relationships/image" Target="../media/image38.png"/><Relationship Id="rId6" Type="http://schemas.openxmlformats.org/officeDocument/2006/relationships/image" Target="../media/image36.svg"/><Relationship Id="rId5" Type="http://schemas.openxmlformats.org/officeDocument/2006/relationships/image" Target="../media/image37.png"/><Relationship Id="rId4" Type="http://schemas.openxmlformats.org/officeDocument/2006/relationships/image" Target="../media/image35.svg"/><Relationship Id="rId3" Type="http://schemas.openxmlformats.org/officeDocument/2006/relationships/image" Target="../media/image36.png"/><Relationship Id="rId2" Type="http://schemas.openxmlformats.org/officeDocument/2006/relationships/image" Target="../media/image34.svg"/><Relationship Id="rId1"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38.svg"/><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39.svg"/><Relationship Id="rId1"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sv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12192000" cy="7106479"/>
          </a:xfrm>
          <a:prstGeom prst="rect">
            <a:avLst/>
          </a:prstGeom>
        </p:spPr>
      </p:pic>
      <p:pic>
        <p:nvPicPr>
          <p:cNvPr id="8" name="Graphic 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30059">
            <a:off x="8734126" y="3328313"/>
            <a:ext cx="3291797" cy="3012831"/>
          </a:xfrm>
          <a:prstGeom prst="rect">
            <a:avLst/>
          </a:prstGeom>
        </p:spPr>
      </p:pic>
      <p:sp>
        <p:nvSpPr>
          <p:cNvPr id="2" name="Title 1"/>
          <p:cNvSpPr>
            <a:spLocks noGrp="1"/>
          </p:cNvSpPr>
          <p:nvPr>
            <p:ph type="title"/>
          </p:nvPr>
        </p:nvSpPr>
        <p:spPr>
          <a:xfrm>
            <a:off x="831850" y="1709738"/>
            <a:ext cx="9597253" cy="2852737"/>
          </a:xfrm>
        </p:spPr>
        <p:txBody>
          <a:bodyPr/>
          <a:lstStyle/>
          <a:p>
            <a:r>
              <a:rPr lang="en-US" dirty="0"/>
              <a:t>ASP.NET Core 6</a:t>
            </a:r>
            <a:endParaRPr lang="en-US" dirty="0"/>
          </a:p>
        </p:txBody>
      </p:sp>
      <p:sp>
        <p:nvSpPr>
          <p:cNvPr id="3" name="Text Placeholder 2"/>
          <p:cNvSpPr>
            <a:spLocks noGrp="1"/>
          </p:cNvSpPr>
          <p:nvPr>
            <p:ph type="body" idx="1"/>
          </p:nvPr>
        </p:nvSpPr>
        <p:spPr/>
        <p:txBody>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858520" y="335280"/>
            <a:ext cx="7693025" cy="857250"/>
          </a:xfrm>
        </p:spPr>
        <p:txBody>
          <a:bodyPr>
            <a:noAutofit/>
          </a:bodyPr>
          <a:p>
            <a:pPr algn="l"/>
            <a:r>
              <a:rPr lang="zh-CN" altLang="en-US" sz="3600">
                <a:sym typeface="+mn-ea"/>
              </a:rPr>
              <a:t>what are Minimal Apis?</a:t>
            </a:r>
            <a:endParaRPr lang="en-US" altLang="zh-CN" sz="3600"/>
          </a:p>
        </p:txBody>
      </p:sp>
      <p:sp>
        <p:nvSpPr>
          <p:cNvPr id="3" name="副标题 2"/>
          <p:cNvSpPr>
            <a:spLocks noGrp="1"/>
          </p:cNvSpPr>
          <p:nvPr>
            <p:ph type="subTitle" idx="1"/>
          </p:nvPr>
        </p:nvSpPr>
        <p:spPr>
          <a:xfrm>
            <a:off x="1524000" y="1612900"/>
            <a:ext cx="9144000" cy="3632200"/>
          </a:xfrm>
        </p:spPr>
        <p:txBody>
          <a:bodyPr/>
          <a:p>
            <a:pPr algn="just"/>
            <a:r>
              <a:rPr lang="zh-CN" altLang="en-US" sz="2000">
                <a:ln/>
                <a:solidFill>
                  <a:schemeClr val="tx1"/>
                </a:solidFill>
                <a:effectLst>
                  <a:outerShdw blurRad="38100" dist="19050" dir="2700000" algn="tl" rotWithShape="0">
                    <a:schemeClr val="dk1">
                      <a:alpha val="40000"/>
                    </a:schemeClr>
                  </a:outerShdw>
                </a:effectLst>
              </a:rPr>
              <a:t> -Minnimal Apis allows Api endpoints to be added to the application's   configuration file </a:t>
            </a:r>
            <a:endParaRPr lang="zh-CN" altLang="en-US" sz="2000">
              <a:ln/>
              <a:solidFill>
                <a:schemeClr val="tx1"/>
              </a:solidFill>
              <a:effectLst>
                <a:outerShdw blurRad="38100" dist="19050" dir="2700000" algn="tl" rotWithShape="0">
                  <a:schemeClr val="dk1">
                    <a:alpha val="40000"/>
                  </a:schemeClr>
                </a:outerShdw>
              </a:effectLst>
            </a:endParaRPr>
          </a:p>
          <a:p>
            <a:pPr algn="just"/>
            <a:r>
              <a:rPr lang="zh-CN" altLang="en-US" sz="2000">
                <a:ln/>
                <a:solidFill>
                  <a:schemeClr val="tx1"/>
                </a:solidFill>
                <a:effectLst>
                  <a:outerShdw blurRad="38100" dist="19050" dir="2700000" algn="tl" rotWithShape="0">
                    <a:schemeClr val="dk1">
                      <a:alpha val="40000"/>
                    </a:schemeClr>
                  </a:outerShdw>
                </a:effectLst>
              </a:rPr>
              <a:t> -No neet to go down the MVC route which adds a lot of boilerplate code.</a:t>
            </a:r>
            <a:endParaRPr lang="zh-CN" altLang="en-US" sz="2000">
              <a:ln/>
              <a:solidFill>
                <a:schemeClr val="tx1"/>
              </a:solidFill>
              <a:effectLst>
                <a:outerShdw blurRad="38100" dist="19050" dir="2700000" algn="tl" rotWithShape="0">
                  <a:schemeClr val="dk1">
                    <a:alpha val="40000"/>
                  </a:schemeClr>
                </a:outerShdw>
              </a:effectLst>
            </a:endParaRPr>
          </a:p>
          <a:p>
            <a:pPr algn="just"/>
            <a:r>
              <a:rPr lang="zh-CN" altLang="en-US" sz="2000">
                <a:ln/>
                <a:solidFill>
                  <a:schemeClr val="tx1"/>
                </a:solidFill>
                <a:effectLst>
                  <a:outerShdw blurRad="38100" dist="19050" dir="2700000" algn="tl" rotWithShape="0">
                    <a:schemeClr val="dk1">
                      <a:alpha val="40000"/>
                    </a:schemeClr>
                  </a:outerShdw>
                </a:effectLst>
              </a:rPr>
              <a:t> -Minimal Apis support dependency injection.</a:t>
            </a:r>
            <a:endParaRPr lang="zh-CN" altLang="en-US" sz="2000">
              <a:ln/>
              <a:solidFill>
                <a:schemeClr val="tx1"/>
              </a:solidFill>
              <a:effectLst>
                <a:outerShdw blurRad="38100" dist="19050" dir="2700000" algn="tl" rotWithShape="0">
                  <a:schemeClr val="dk1">
                    <a:alpha val="40000"/>
                  </a:schemeClr>
                </a:outerShdw>
              </a:effectLst>
            </a:endParaRPr>
          </a:p>
          <a:p>
            <a:pPr algn="just"/>
            <a:r>
              <a:rPr lang="zh-CN" altLang="en-US" sz="2000">
                <a:ln/>
                <a:solidFill>
                  <a:schemeClr val="tx1"/>
                </a:solidFill>
                <a:effectLst>
                  <a:outerShdw blurRad="38100" dist="19050" dir="2700000" algn="tl" rotWithShape="0">
                    <a:schemeClr val="dk1">
                      <a:alpha val="40000"/>
                    </a:schemeClr>
                  </a:outerShdw>
                </a:effectLst>
              </a:rPr>
              <a:t> -Need to make sure we don't add too many Minimal Api endpoints.</a:t>
            </a:r>
            <a:endParaRPr lang="zh-CN" altLang="en-US" sz="2000">
              <a:ln/>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386715" y="222250"/>
            <a:ext cx="11146155" cy="1655445"/>
          </a:xfrm>
        </p:spPr>
        <p:txBody>
          <a:bodyPr>
            <a:normAutofit/>
          </a:bodyPr>
          <a:p>
            <a:pPr algn="l"/>
            <a:r>
              <a:rPr lang="zh-CN" altLang="en-US" sz="3110"/>
              <a:t>Differences between minimal APIs and APIs with </a:t>
            </a:r>
            <a:r>
              <a:rPr lang="zh-CN" altLang="en-US" sz="3110">
                <a:sym typeface="+mn-ea"/>
              </a:rPr>
              <a:t>controllers</a:t>
            </a:r>
            <a:br>
              <a:rPr lang="zh-CN" altLang="en-US" sz="3110"/>
            </a:br>
            <a:endParaRPr lang="zh-CN" altLang="en-US" sz="3110"/>
          </a:p>
        </p:txBody>
      </p:sp>
      <p:sp>
        <p:nvSpPr>
          <p:cNvPr id="3" name="副标题 2"/>
          <p:cNvSpPr>
            <a:spLocks noGrp="1"/>
          </p:cNvSpPr>
          <p:nvPr>
            <p:ph type="subTitle" idx="1"/>
          </p:nvPr>
        </p:nvSpPr>
        <p:spPr>
          <a:xfrm>
            <a:off x="1524000" y="1757045"/>
            <a:ext cx="9144000" cy="3500755"/>
          </a:xfrm>
        </p:spPr>
        <p:txBody>
          <a:bodyPr>
            <a:noAutofit/>
          </a:bodyPr>
          <a:p>
            <a:pPr algn="l"/>
            <a:r>
              <a:rPr lang="zh-CN" altLang="en-US" sz="1900">
                <a:ln/>
                <a:solidFill>
                  <a:schemeClr val="tx1"/>
                </a:solidFill>
                <a:effectLst>
                  <a:outerShdw blurRad="38100" dist="19050" dir="2700000" algn="tl" rotWithShape="0">
                    <a:schemeClr val="dk1">
                      <a:alpha val="40000"/>
                    </a:schemeClr>
                  </a:outerShdw>
                </a:effectLst>
              </a:rPr>
              <a:t>No support for filters: For example, no support for IAsyncAuthorizationFilter, IAsyncActionFilter, IAsyncExceptionFilter, IAsyncResultFilter, and IAsyncResourceFilter.</a:t>
            </a:r>
            <a:endParaRPr lang="zh-CN" altLang="en-US" sz="1900">
              <a:ln/>
              <a:solidFill>
                <a:schemeClr val="tx1"/>
              </a:solidFill>
              <a:effectLst>
                <a:outerShdw blurRad="38100" dist="19050" dir="2700000" algn="tl" rotWithShape="0">
                  <a:schemeClr val="dk1">
                    <a:alpha val="40000"/>
                  </a:schemeClr>
                </a:outerShdw>
              </a:effectLst>
            </a:endParaRPr>
          </a:p>
          <a:p>
            <a:pPr algn="l"/>
            <a:r>
              <a:rPr lang="zh-CN" altLang="en-US" sz="1900">
                <a:ln/>
                <a:solidFill>
                  <a:schemeClr val="tx1"/>
                </a:solidFill>
                <a:effectLst>
                  <a:outerShdw blurRad="38100" dist="19050" dir="2700000" algn="tl" rotWithShape="0">
                    <a:schemeClr val="dk1">
                      <a:alpha val="40000"/>
                    </a:schemeClr>
                  </a:outerShdw>
                </a:effectLst>
              </a:rPr>
              <a:t>No support for model binding, i.e. IModelBinderProvider, IModelBinder. Support can be added with a custom binding shim.</a:t>
            </a:r>
            <a:endParaRPr lang="zh-CN" altLang="en-US" sz="1900">
              <a:ln/>
              <a:solidFill>
                <a:schemeClr val="tx1"/>
              </a:solidFill>
              <a:effectLst>
                <a:outerShdw blurRad="38100" dist="19050" dir="2700000" algn="tl" rotWithShape="0">
                  <a:schemeClr val="dk1">
                    <a:alpha val="40000"/>
                  </a:schemeClr>
                </a:outerShdw>
              </a:effectLst>
            </a:endParaRPr>
          </a:p>
          <a:p>
            <a:pPr algn="l"/>
            <a:r>
              <a:rPr lang="zh-CN" altLang="en-US" sz="1900">
                <a:ln/>
                <a:solidFill>
                  <a:schemeClr val="tx1"/>
                </a:solidFill>
                <a:effectLst>
                  <a:outerShdw blurRad="38100" dist="19050" dir="2700000" algn="tl" rotWithShape="0">
                    <a:schemeClr val="dk1">
                      <a:alpha val="40000"/>
                    </a:schemeClr>
                  </a:outerShdw>
                </a:effectLst>
              </a:rPr>
              <a:t>No support for binding from forms. This includes binding IFormFile. We plan to add support for IFormFile in the future.</a:t>
            </a:r>
            <a:endParaRPr lang="zh-CN" altLang="en-US" sz="1900">
              <a:ln/>
              <a:solidFill>
                <a:schemeClr val="tx1"/>
              </a:solidFill>
              <a:effectLst>
                <a:outerShdw blurRad="38100" dist="19050" dir="2700000" algn="tl" rotWithShape="0">
                  <a:schemeClr val="dk1">
                    <a:alpha val="40000"/>
                  </a:schemeClr>
                </a:outerShdw>
              </a:effectLst>
            </a:endParaRPr>
          </a:p>
          <a:p>
            <a:pPr algn="l"/>
            <a:r>
              <a:rPr lang="zh-CN" altLang="en-US" sz="1900">
                <a:ln/>
                <a:solidFill>
                  <a:schemeClr val="tx1"/>
                </a:solidFill>
                <a:effectLst>
                  <a:outerShdw blurRad="38100" dist="19050" dir="2700000" algn="tl" rotWithShape="0">
                    <a:schemeClr val="dk1">
                      <a:alpha val="40000"/>
                    </a:schemeClr>
                  </a:outerShdw>
                </a:effectLst>
              </a:rPr>
              <a:t>No built-in support for validation, i.e. IModelValidator</a:t>
            </a:r>
            <a:endParaRPr lang="zh-CN" altLang="en-US" sz="1900">
              <a:ln/>
              <a:solidFill>
                <a:schemeClr val="tx1"/>
              </a:solidFill>
              <a:effectLst>
                <a:outerShdw blurRad="38100" dist="19050" dir="2700000" algn="tl" rotWithShape="0">
                  <a:schemeClr val="dk1">
                    <a:alpha val="40000"/>
                  </a:schemeClr>
                </a:outerShdw>
              </a:effectLst>
            </a:endParaRPr>
          </a:p>
          <a:p>
            <a:pPr algn="l"/>
            <a:r>
              <a:rPr lang="zh-CN" altLang="en-US" sz="1900">
                <a:ln/>
                <a:solidFill>
                  <a:schemeClr val="tx1"/>
                </a:solidFill>
                <a:effectLst>
                  <a:outerShdw blurRad="38100" dist="19050" dir="2700000" algn="tl" rotWithShape="0">
                    <a:schemeClr val="dk1">
                      <a:alpha val="40000"/>
                    </a:schemeClr>
                  </a:outerShdw>
                </a:effectLst>
              </a:rPr>
              <a:t>No support for application parts or the application model. There's no way to apply or build your own conventions.</a:t>
            </a:r>
            <a:endParaRPr lang="zh-CN" altLang="en-US" sz="1900">
              <a:ln/>
              <a:solidFill>
                <a:schemeClr val="tx1"/>
              </a:solidFill>
              <a:effectLst>
                <a:outerShdw blurRad="38100" dist="19050" dir="2700000" algn="tl" rotWithShape="0">
                  <a:schemeClr val="dk1">
                    <a:alpha val="40000"/>
                  </a:schemeClr>
                </a:outerShdw>
              </a:effectLst>
            </a:endParaRPr>
          </a:p>
          <a:p>
            <a:pPr algn="l"/>
            <a:r>
              <a:rPr lang="zh-CN" altLang="en-US" sz="1900">
                <a:ln/>
                <a:solidFill>
                  <a:schemeClr val="tx1"/>
                </a:solidFill>
                <a:effectLst>
                  <a:outerShdw blurRad="38100" dist="19050" dir="2700000" algn="tl" rotWithShape="0">
                    <a:schemeClr val="dk1">
                      <a:alpha val="40000"/>
                    </a:schemeClr>
                  </a:outerShdw>
                </a:effectLst>
              </a:rPr>
              <a:t>No built-in view rendering support. We recommend using Razor Pages for rendering views.</a:t>
            </a:r>
            <a:endParaRPr lang="zh-CN" altLang="en-US" sz="1900">
              <a:ln/>
              <a:solidFill>
                <a:schemeClr val="tx1"/>
              </a:solidFill>
              <a:effectLst>
                <a:outerShdw blurRad="38100" dist="19050" dir="2700000" algn="tl" rotWithShape="0">
                  <a:schemeClr val="dk1">
                    <a:alpha val="40000"/>
                  </a:schemeClr>
                </a:outerShdw>
              </a:effectLst>
            </a:endParaRPr>
          </a:p>
          <a:p>
            <a:pPr algn="l"/>
            <a:r>
              <a:rPr lang="zh-CN" altLang="en-US" sz="1900">
                <a:ln/>
                <a:solidFill>
                  <a:schemeClr val="tx1"/>
                </a:solidFill>
                <a:effectLst>
                  <a:outerShdw blurRad="38100" dist="19050" dir="2700000" algn="tl" rotWithShape="0">
                    <a:schemeClr val="dk1">
                      <a:alpha val="40000"/>
                    </a:schemeClr>
                  </a:outerShdw>
                </a:effectLst>
              </a:rPr>
              <a:t>No support for JsonPatch</a:t>
            </a:r>
            <a:endParaRPr lang="zh-CN" altLang="en-US" sz="1900">
              <a:ln/>
              <a:solidFill>
                <a:schemeClr val="tx1"/>
              </a:solidFill>
              <a:effectLst>
                <a:outerShdw blurRad="38100" dist="19050" dir="2700000" algn="tl" rotWithShape="0">
                  <a:schemeClr val="dk1">
                    <a:alpha val="40000"/>
                  </a:schemeClr>
                </a:outerShdw>
              </a:effectLst>
            </a:endParaRPr>
          </a:p>
          <a:p>
            <a:pPr algn="l"/>
            <a:r>
              <a:rPr lang="zh-CN" altLang="en-US" sz="1900">
                <a:ln/>
                <a:solidFill>
                  <a:schemeClr val="tx1"/>
                </a:solidFill>
                <a:effectLst>
                  <a:outerShdw blurRad="38100" dist="19050" dir="2700000" algn="tl" rotWithShape="0">
                    <a:schemeClr val="dk1">
                      <a:alpha val="40000"/>
                    </a:schemeClr>
                  </a:outerShdw>
                </a:effectLst>
              </a:rPr>
              <a:t>No support for OData</a:t>
            </a:r>
            <a:endParaRPr lang="zh-CN" altLang="en-US" sz="1900">
              <a:ln/>
              <a:solidFill>
                <a:schemeClr val="tx1"/>
              </a:solidFill>
              <a:effectLst>
                <a:outerShdw blurRad="38100" dist="19050" dir="2700000" algn="tl" rotWithShape="0">
                  <a:schemeClr val="dk1">
                    <a:alpha val="40000"/>
                  </a:schemeClr>
                </a:outerShdw>
              </a:effectLst>
            </a:endParaRPr>
          </a:p>
          <a:p>
            <a:pPr algn="l"/>
            <a:r>
              <a:rPr lang="zh-CN" altLang="en-US" sz="1900">
                <a:ln/>
                <a:solidFill>
                  <a:schemeClr val="tx1"/>
                </a:solidFill>
                <a:effectLst>
                  <a:outerShdw blurRad="38100" dist="19050" dir="2700000" algn="tl" rotWithShape="0">
                    <a:schemeClr val="dk1">
                      <a:alpha val="40000"/>
                    </a:schemeClr>
                  </a:outerShdw>
                </a:effectLst>
              </a:rPr>
              <a:t>No support for ApiVersioning. See this issue for more details.</a:t>
            </a:r>
            <a:endParaRPr lang="zh-CN" altLang="en-US" sz="1900">
              <a:ln/>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Thanks for joining!</a:t>
            </a:r>
            <a:endParaRPr lang="en-US"/>
          </a:p>
        </p:txBody>
      </p:sp>
      <p:sp>
        <p:nvSpPr>
          <p:cNvPr id="3" name="Text Placeholder 2"/>
          <p:cNvSpPr>
            <a:spLocks noGrp="1"/>
          </p:cNvSpPr>
          <p:nvPr>
            <p:ph type="body" idx="1"/>
          </p:nvPr>
        </p:nvSpPr>
        <p:spPr/>
        <p:txBody>
          <a:bodyPr/>
          <a:lstStyle/>
          <a:p>
            <a:endParaRPr lang="en-US"/>
          </a:p>
        </p:txBody>
      </p:sp>
      <p:pic>
        <p:nvPicPr>
          <p:cNvPr id="4" name="Graphic 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378950" y="3803650"/>
            <a:ext cx="2120900" cy="2286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35000" y="660400"/>
            <a:ext cx="3111500" cy="2324100"/>
          </a:xfrm>
          <a:prstGeom prst="rect">
            <a:avLst/>
          </a:prstGeom>
        </p:spPr>
      </p:pic>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0312" y="947949"/>
            <a:ext cx="2748788" cy="2036551"/>
          </a:xfrm>
          <a:prstGeom prst="rect">
            <a:avLst/>
          </a:prstGeom>
        </p:spPr>
      </p:pic>
      <p:pic>
        <p:nvPicPr>
          <p:cNvPr id="4" name="Graphic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8500" y="660400"/>
            <a:ext cx="2209800" cy="2324100"/>
          </a:xfrm>
          <a:prstGeom prst="rect">
            <a:avLst/>
          </a:prstGeom>
        </p:spPr>
      </p:pic>
      <p:pic>
        <p:nvPicPr>
          <p:cNvPr id="5" name="Graphic 4"/>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6257" y="3661228"/>
            <a:ext cx="2295406" cy="2285999"/>
          </a:xfrm>
          <a:prstGeom prst="rect">
            <a:avLst/>
          </a:prstGeom>
        </p:spPr>
      </p:pic>
      <p:pic>
        <p:nvPicPr>
          <p:cNvPr id="6" name="Graphic 5"/>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10000" y="3429000"/>
            <a:ext cx="2404233" cy="2518227"/>
          </a:xfrm>
          <a:prstGeom prst="rect">
            <a:avLst/>
          </a:prstGeom>
        </p:spPr>
      </p:pic>
      <p:pic>
        <p:nvPicPr>
          <p:cNvPr id="7" name="Graphic 6"/>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98575" y="3429000"/>
            <a:ext cx="1968984" cy="2518227"/>
          </a:xfrm>
          <a:prstGeom prst="rect">
            <a:avLst/>
          </a:prstGeom>
        </p:spPr>
      </p:pic>
      <p:pic>
        <p:nvPicPr>
          <p:cNvPr id="8" name="Graphic 7"/>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97436" y="660400"/>
            <a:ext cx="1921463" cy="2413000"/>
          </a:xfrm>
          <a:prstGeom prst="rect">
            <a:avLst/>
          </a:prstGeom>
        </p:spPr>
      </p:pic>
      <p:pic>
        <p:nvPicPr>
          <p:cNvPr id="9" name="Graphic 8"/>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76107" y="3428999"/>
            <a:ext cx="2062548" cy="2518228"/>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908431" y="3384550"/>
            <a:ext cx="3009900" cy="2146300"/>
          </a:xfrm>
          <a:prstGeom prst="rect">
            <a:avLst/>
          </a:prstGeom>
        </p:spPr>
      </p:pic>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35193" y="3384550"/>
            <a:ext cx="2476500" cy="2235200"/>
          </a:xfrm>
          <a:prstGeom prst="rect">
            <a:avLst/>
          </a:prstGeom>
        </p:spPr>
      </p:pic>
      <p:pic>
        <p:nvPicPr>
          <p:cNvPr id="4" name="Graphic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68864" y="3429000"/>
            <a:ext cx="2120900" cy="2286000"/>
          </a:xfrm>
          <a:prstGeom prst="rect">
            <a:avLst/>
          </a:prstGeom>
        </p:spPr>
      </p:pic>
      <p:pic>
        <p:nvPicPr>
          <p:cNvPr id="5" name="Graphic 4"/>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5176" y="3591169"/>
            <a:ext cx="1917700" cy="2197100"/>
          </a:xfrm>
          <a:prstGeom prst="rect">
            <a:avLst/>
          </a:prstGeom>
        </p:spPr>
      </p:pic>
      <p:pic>
        <p:nvPicPr>
          <p:cNvPr id="6" name="Graphic 5"/>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33757" y="238125"/>
            <a:ext cx="2362200" cy="2794000"/>
          </a:xfrm>
          <a:prstGeom prst="rect">
            <a:avLst/>
          </a:prstGeom>
        </p:spPr>
      </p:pic>
      <p:pic>
        <p:nvPicPr>
          <p:cNvPr id="7" name="Graphic 6"/>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29350" y="370987"/>
            <a:ext cx="2590800" cy="2590800"/>
          </a:xfrm>
          <a:prstGeom prst="rect">
            <a:avLst/>
          </a:prstGeom>
        </p:spPr>
      </p:pic>
      <p:pic>
        <p:nvPicPr>
          <p:cNvPr id="8" name="Graphic 7"/>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85432" y="701187"/>
            <a:ext cx="2552700" cy="2260600"/>
          </a:xfrm>
          <a:prstGeom prst="rect">
            <a:avLst/>
          </a:prstGeom>
        </p:spPr>
      </p:pic>
      <p:pic>
        <p:nvPicPr>
          <p:cNvPr id="9" name="Graphic 8"/>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02148" y="739287"/>
            <a:ext cx="2400300" cy="2184400"/>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210430" y="587375"/>
            <a:ext cx="2489200" cy="2286000"/>
          </a:xfrm>
          <a:prstGeom prst="rect">
            <a:avLst/>
          </a:prstGeom>
        </p:spPr>
      </p:pic>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56137" y="4132630"/>
            <a:ext cx="2438400" cy="2184400"/>
          </a:xfrm>
          <a:prstGeom prst="rect">
            <a:avLst/>
          </a:prstGeom>
        </p:spPr>
      </p:pic>
      <p:pic>
        <p:nvPicPr>
          <p:cNvPr id="4" name="Graphic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10250" y="4200525"/>
            <a:ext cx="2324100" cy="2298700"/>
          </a:xfrm>
          <a:prstGeom prst="rect">
            <a:avLst/>
          </a:prstGeom>
        </p:spPr>
      </p:pic>
      <p:pic>
        <p:nvPicPr>
          <p:cNvPr id="5" name="Graphic 4"/>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08375" y="3917950"/>
            <a:ext cx="2070100" cy="2209800"/>
          </a:xfrm>
          <a:prstGeom prst="rect">
            <a:avLst/>
          </a:prstGeom>
        </p:spPr>
      </p:pic>
      <p:pic>
        <p:nvPicPr>
          <p:cNvPr id="6" name="Graphic 5"/>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875" y="3708888"/>
            <a:ext cx="3492500" cy="2324100"/>
          </a:xfrm>
          <a:prstGeom prst="rect">
            <a:avLst/>
          </a:prstGeom>
        </p:spPr>
      </p:pic>
      <p:pic>
        <p:nvPicPr>
          <p:cNvPr id="7" name="Graphic 6"/>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8375" y="587375"/>
            <a:ext cx="2997200" cy="2743200"/>
          </a:xfrm>
          <a:prstGeom prst="rect">
            <a:avLst/>
          </a:prstGeom>
        </p:spPr>
      </p:pic>
      <p:pic>
        <p:nvPicPr>
          <p:cNvPr id="8" name="Graphic 7"/>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45225" y="685800"/>
            <a:ext cx="2997200" cy="2743200"/>
          </a:xfrm>
          <a:prstGeom prst="rect">
            <a:avLst/>
          </a:prstGeom>
        </p:spPr>
      </p:pic>
      <p:pic>
        <p:nvPicPr>
          <p:cNvPr id="9" name="Graphic 8"/>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2370" y="711200"/>
            <a:ext cx="3048000" cy="2247900"/>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184699" y="1031551"/>
            <a:ext cx="2603500" cy="2222500"/>
          </a:xfrm>
          <a:prstGeom prst="rect">
            <a:avLst/>
          </a:prstGeom>
        </p:spPr>
      </p:pic>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917251"/>
            <a:ext cx="2578100" cy="1917700"/>
          </a:xfrm>
          <a:prstGeom prst="rect">
            <a:avLst/>
          </a:prstGeom>
        </p:spPr>
      </p:pic>
      <p:pic>
        <p:nvPicPr>
          <p:cNvPr id="4" name="Graphic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33339" y="917251"/>
            <a:ext cx="2286000" cy="2451100"/>
          </a:xfrm>
          <a:prstGeom prst="rect">
            <a:avLst/>
          </a:prstGeom>
        </p:spPr>
      </p:pic>
      <p:pic>
        <p:nvPicPr>
          <p:cNvPr id="5" name="Graphic 4"/>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2298" y="917251"/>
            <a:ext cx="2514600" cy="2628900"/>
          </a:xfrm>
          <a:prstGeom prst="rect">
            <a:avLst/>
          </a:prstGeom>
        </p:spPr>
      </p:pic>
      <p:pic>
        <p:nvPicPr>
          <p:cNvPr id="6" name="Graphic 5"/>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6499" y="4029479"/>
            <a:ext cx="2590800" cy="1905000"/>
          </a:xfrm>
          <a:prstGeom prst="rect">
            <a:avLst/>
          </a:prstGeom>
        </p:spPr>
      </p:pic>
      <p:pic>
        <p:nvPicPr>
          <p:cNvPr id="7" name="Graphic 6"/>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84699" y="3953279"/>
            <a:ext cx="2578100" cy="1981200"/>
          </a:xfrm>
          <a:prstGeom prst="rect">
            <a:avLst/>
          </a:prstGeom>
        </p:spPr>
      </p:pic>
      <p:pic>
        <p:nvPicPr>
          <p:cNvPr id="8" name="Graphic 7"/>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97600" y="3635779"/>
            <a:ext cx="2476500" cy="2438400"/>
          </a:xfrm>
          <a:prstGeom prst="rect">
            <a:avLst/>
          </a:prstGeom>
        </p:spPr>
      </p:pic>
      <p:pic>
        <p:nvPicPr>
          <p:cNvPr id="9" name="Graphic 8"/>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108901" y="4061229"/>
            <a:ext cx="2590800" cy="2120900"/>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997042" y="783821"/>
            <a:ext cx="2984500" cy="2527300"/>
          </a:xfrm>
          <a:prstGeom prst="rect">
            <a:avLst/>
          </a:prstGeom>
        </p:spPr>
      </p:pic>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999" y="720321"/>
            <a:ext cx="2743200" cy="2590800"/>
          </a:xfrm>
          <a:prstGeom prst="rect">
            <a:avLst/>
          </a:prstGeom>
        </p:spPr>
      </p:pic>
      <p:pic>
        <p:nvPicPr>
          <p:cNvPr id="4" name="Graphic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56857" y="720321"/>
            <a:ext cx="2590800" cy="2552700"/>
          </a:xfrm>
          <a:prstGeom prst="rect">
            <a:avLst/>
          </a:prstGeom>
        </p:spPr>
      </p:pic>
      <p:pic>
        <p:nvPicPr>
          <p:cNvPr id="5" name="Graphic 4"/>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0024" y="554828"/>
            <a:ext cx="2168491" cy="2686443"/>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phic 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12192000" cy="6858000"/>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phic 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12192000" cy="685800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Core in .NET 6 highlights</a:t>
            </a:r>
            <a:endParaRPr lang="en-US" dirty="0"/>
          </a:p>
        </p:txBody>
      </p:sp>
      <p:sp>
        <p:nvSpPr>
          <p:cNvPr id="3" name="Content Placeholder 2"/>
          <p:cNvSpPr>
            <a:spLocks noGrp="1"/>
          </p:cNvSpPr>
          <p:nvPr>
            <p:ph idx="1"/>
          </p:nvPr>
        </p:nvSpPr>
        <p:spPr/>
        <p:txBody>
          <a:bodyPr/>
          <a:lstStyle/>
          <a:p>
            <a:r>
              <a:rPr lang="en-US" dirty="0"/>
              <a:t>Simplified getting started experience with minimal APIs</a:t>
            </a:r>
            <a:endParaRPr lang="en-US" dirty="0"/>
          </a:p>
          <a:p>
            <a:r>
              <a:rPr lang="en-US" dirty="0"/>
              <a:t>Be more productive with .NET Hot Reload</a:t>
            </a:r>
            <a:endParaRPr lang="en-US" dirty="0"/>
          </a:p>
          <a:p>
            <a:r>
              <a:rPr lang="en-US" dirty="0"/>
              <a:t>Faster performance, lower memory usage</a:t>
            </a:r>
            <a:endParaRPr lang="en-US" dirty="0"/>
          </a:p>
          <a:p>
            <a:r>
              <a:rPr lang="en-US" dirty="0"/>
              <a:t>Better integration with frontend JavaScript frameworks</a:t>
            </a:r>
            <a:endParaRPr lang="en-US" dirty="0"/>
          </a:p>
          <a:p>
            <a:r>
              <a:rPr lang="en-US" dirty="0"/>
              <a:t>Improved support for client web UI with .NET &amp; Blazor</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picture containing umbrella&#10;&#10;Description automatically generated"/>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picture containing water, person, flying, blue&#10;&#10;Description automatically generated"/>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close up of a logo&#10;&#10;Description automatically generated"/>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nvGraphicFramePr>
        <p:xfrm>
          <a:off x="7117493" y="1825625"/>
          <a:ext cx="4063981" cy="4351338"/>
        </p:xfrm>
        <a:graphic>
          <a:graphicData uri="http://schemas.openxmlformats.org/drawingml/2006/chart">
            <c:chart xmlns:c="http://schemas.openxmlformats.org/drawingml/2006/chart" xmlns:r="http://schemas.openxmlformats.org/officeDocument/2006/relationships" r:id="rId1"/>
          </a:graphicData>
        </a:graphic>
      </p:graphicFrame>
      <p:sp>
        <p:nvSpPr>
          <p:cNvPr id="2" name="Title 1"/>
          <p:cNvSpPr>
            <a:spLocks noGrp="1"/>
          </p:cNvSpPr>
          <p:nvPr>
            <p:ph type="title"/>
          </p:nvPr>
        </p:nvSpPr>
        <p:spPr/>
        <p:txBody>
          <a:bodyPr/>
          <a:lstStyle/>
          <a:p>
            <a:r>
              <a:rPr lang="en-US" dirty="0"/>
              <a:t>Performance</a:t>
            </a:r>
            <a:endParaRPr lang="en-US" dirty="0"/>
          </a:p>
        </p:txBody>
      </p:sp>
      <p:sp>
        <p:nvSpPr>
          <p:cNvPr id="3" name="Content Placeholder 2"/>
          <p:cNvSpPr>
            <a:spLocks noGrp="1"/>
          </p:cNvSpPr>
          <p:nvPr>
            <p:ph idx="1"/>
          </p:nvPr>
        </p:nvSpPr>
        <p:spPr>
          <a:xfrm>
            <a:off x="838201" y="1825625"/>
            <a:ext cx="6279292" cy="4351338"/>
          </a:xfrm>
        </p:spPr>
        <p:txBody>
          <a:bodyPr>
            <a:normAutofit fontScale="70000" lnSpcReduction="20000"/>
          </a:bodyPr>
          <a:lstStyle/>
          <a:p>
            <a:r>
              <a:rPr lang="en-US" dirty="0"/>
              <a:t>HTTP APIs – pay for play</a:t>
            </a:r>
            <a:endParaRPr lang="en-US" dirty="0"/>
          </a:p>
          <a:p>
            <a:pPr lvl="1"/>
            <a:r>
              <a:rPr lang="en-US" dirty="0"/>
              <a:t>~5% RPS gain for middleware in .NET 6</a:t>
            </a:r>
            <a:endParaRPr lang="en-US" dirty="0"/>
          </a:p>
          <a:p>
            <a:pPr lvl="1"/>
            <a:r>
              <a:rPr lang="en-US" dirty="0"/>
              <a:t>New min API twice as fast as API controllers</a:t>
            </a:r>
            <a:endParaRPr lang="en-US" dirty="0"/>
          </a:p>
          <a:p>
            <a:r>
              <a:rPr lang="en-US" dirty="0"/>
              <a:t>Faster JWT authentication</a:t>
            </a:r>
            <a:endParaRPr lang="en-US" dirty="0"/>
          </a:p>
          <a:p>
            <a:pPr lvl="1"/>
            <a:r>
              <a:rPr lang="en-US" dirty="0"/>
              <a:t>~40% faster gain in JWT middleware</a:t>
            </a:r>
            <a:endParaRPr lang="en-US" dirty="0"/>
          </a:p>
          <a:p>
            <a:r>
              <a:rPr lang="en-US" dirty="0"/>
              <a:t>MVC on Linux </a:t>
            </a:r>
            <a:endParaRPr lang="en-US" dirty="0"/>
          </a:p>
          <a:p>
            <a:pPr lvl="1"/>
            <a:r>
              <a:rPr lang="en-US" dirty="0"/>
              <a:t>~12% faster thanks to faster logging</a:t>
            </a:r>
            <a:endParaRPr lang="en-US" dirty="0"/>
          </a:p>
          <a:p>
            <a:r>
              <a:rPr lang="en-US" dirty="0"/>
              <a:t>More efficient </a:t>
            </a:r>
            <a:r>
              <a:rPr lang="en-US" dirty="0" err="1"/>
              <a:t>MemoryCache</a:t>
            </a:r>
            <a:endParaRPr lang="en-US" dirty="0"/>
          </a:p>
          <a:p>
            <a:pPr lvl="1"/>
            <a:r>
              <a:rPr lang="en-US" dirty="0"/>
              <a:t>~10% RPS gain on cache </a:t>
            </a:r>
            <a:r>
              <a:rPr lang="en-US" dirty="0" err="1"/>
              <a:t>TechEmpower</a:t>
            </a:r>
            <a:r>
              <a:rPr lang="en-US" dirty="0"/>
              <a:t> benchmark</a:t>
            </a:r>
            <a:endParaRPr lang="en-US" dirty="0"/>
          </a:p>
          <a:p>
            <a:r>
              <a:rPr lang="en-US" dirty="0"/>
              <a:t>Reduced memory usage per https connection</a:t>
            </a:r>
            <a:endParaRPr lang="en-US" dirty="0"/>
          </a:p>
          <a:p>
            <a:pPr lvl="1"/>
            <a:r>
              <a:rPr lang="en-US" dirty="0"/>
              <a:t>~70% working set reduction for idle WebSocket connections</a:t>
            </a:r>
            <a:endParaRPr lang="en-US" dirty="0"/>
          </a:p>
          <a:p>
            <a:r>
              <a:rPr lang="en-US" dirty="0"/>
              <a:t>HTTP/2 &amp; </a:t>
            </a:r>
            <a:r>
              <a:rPr lang="en-US" dirty="0" err="1"/>
              <a:t>gRPC</a:t>
            </a:r>
            <a:endParaRPr lang="en-US" dirty="0"/>
          </a:p>
          <a:p>
            <a:pPr lvl="1"/>
            <a:r>
              <a:rPr lang="en-US" dirty="0"/>
              <a:t>Improvements to </a:t>
            </a:r>
            <a:r>
              <a:rPr lang="en-US" dirty="0" err="1"/>
              <a:t>HttpClient</a:t>
            </a:r>
            <a:r>
              <a:rPr lang="en-US" dirty="0"/>
              <a:t> connection management</a:t>
            </a:r>
            <a:endParaRPr lang="en-US" dirty="0"/>
          </a:p>
          <a:p>
            <a:pPr lvl="1"/>
            <a:r>
              <a:rPr lang="en-US" dirty="0"/>
              <a:t>~20% faster </a:t>
            </a:r>
            <a:r>
              <a:rPr lang="en-US" dirty="0" err="1"/>
              <a:t>Protobuf</a:t>
            </a:r>
            <a:r>
              <a:rPr lang="en-US" dirty="0"/>
              <a:t> serialization</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Productivity</a:t>
            </a:r>
            <a:endParaRPr lang="en-US" dirty="0"/>
          </a:p>
        </p:txBody>
      </p:sp>
      <p:sp>
        <p:nvSpPr>
          <p:cNvPr id="4" name="Content Placeholder 3"/>
          <p:cNvSpPr>
            <a:spLocks noGrp="1"/>
          </p:cNvSpPr>
          <p:nvPr>
            <p:ph idx="1"/>
          </p:nvPr>
        </p:nvSpPr>
        <p:spPr/>
        <p:txBody>
          <a:bodyPr/>
          <a:lstStyle/>
          <a:p>
            <a:r>
              <a:rPr lang="en-US" dirty="0"/>
              <a:t>Faster build and startup performance</a:t>
            </a:r>
            <a:endParaRPr lang="en-US" dirty="0"/>
          </a:p>
          <a:p>
            <a:r>
              <a:rPr lang="en-US" dirty="0"/>
              <a:t>New Razor source generator</a:t>
            </a:r>
            <a:endParaRPr lang="en-US" dirty="0"/>
          </a:p>
          <a:p>
            <a:r>
              <a:rPr lang="en-US" dirty="0"/>
              <a:t>Edit &amp; Continue (</a:t>
            </a:r>
            <a:r>
              <a:rPr lang="en-US" dirty="0" err="1"/>
              <a:t>EnC</a:t>
            </a:r>
            <a:r>
              <a:rPr lang="en-US" dirty="0"/>
              <a:t>)</a:t>
            </a:r>
            <a:endParaRPr lang="en-US" dirty="0"/>
          </a:p>
          <a:p>
            <a:r>
              <a:rPr lang="en-US" dirty="0"/>
              <a:t>.NET Hot reload</a:t>
            </a:r>
            <a:endParaRPr lang="en-US" dirty="0"/>
          </a:p>
          <a:p>
            <a:endParaRPr lang="en-US" dirty="0"/>
          </a:p>
        </p:txBody>
      </p:sp>
      <p:pic>
        <p:nvPicPr>
          <p:cNvPr id="6" name="Graphic 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408314" y="2741271"/>
            <a:ext cx="3714750" cy="3657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MVC &amp; Razor Pages</a:t>
            </a:r>
            <a:endParaRPr lang="en-US" dirty="0"/>
          </a:p>
        </p:txBody>
      </p:sp>
      <p:sp>
        <p:nvSpPr>
          <p:cNvPr id="3" name="Content Placeholder 2"/>
          <p:cNvSpPr>
            <a:spLocks noGrp="1"/>
          </p:cNvSpPr>
          <p:nvPr>
            <p:ph idx="1"/>
          </p:nvPr>
        </p:nvSpPr>
        <p:spPr/>
        <p:txBody>
          <a:bodyPr/>
          <a:lstStyle/>
          <a:p>
            <a:r>
              <a:rPr lang="en-US" dirty="0"/>
              <a:t>CSS isolation</a:t>
            </a:r>
            <a:endParaRPr lang="en-US" dirty="0"/>
          </a:p>
          <a:p>
            <a:r>
              <a:rPr lang="en-US" dirty="0"/>
              <a:t>Async streaming</a:t>
            </a:r>
            <a:endParaRPr lang="en-US" dirty="0"/>
          </a:p>
          <a:p>
            <a:r>
              <a:rPr lang="en-US" dirty="0" err="1"/>
              <a:t>IAsyncDisposable</a:t>
            </a:r>
            <a:endParaRPr lang="en-US" dirty="0"/>
          </a:p>
          <a:p>
            <a:r>
              <a:rPr lang="en-US" dirty="0"/>
              <a:t>Bootstrap 5.1</a:t>
            </a:r>
            <a:endParaRPr lang="en-US" dirty="0"/>
          </a:p>
          <a:p>
            <a:r>
              <a:rPr lang="en-US" dirty="0"/>
              <a:t>Improved </a:t>
            </a:r>
            <a:r>
              <a:rPr lang="en-US" dirty="0" err="1"/>
              <a:t>OpenAPI</a:t>
            </a:r>
            <a:r>
              <a:rPr lang="en-US" dirty="0"/>
              <a:t> support</a:t>
            </a:r>
            <a:endParaRPr lang="en-US" dirty="0"/>
          </a:p>
          <a:p>
            <a:r>
              <a:rPr lang="en-US" dirty="0"/>
              <a:t>Optional parameters for View Component tag helpers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New configuration file</a:t>
            </a:r>
            <a:br>
              <a:rPr lang="en-US" dirty="0"/>
            </a:br>
            <a:r>
              <a:rPr lang="en-US" dirty="0"/>
              <a:t> </a:t>
            </a:r>
            <a:br>
              <a:rPr lang="en-US" dirty="0"/>
            </a:br>
            <a:br>
              <a:rPr lang="en-US" dirty="0"/>
            </a:br>
            <a:endParaRPr lang="en-US" dirty="0"/>
          </a:p>
        </p:txBody>
      </p:sp>
      <p:sp>
        <p:nvSpPr>
          <p:cNvPr id="5" name="Text Placeholder 4"/>
          <p:cNvSpPr>
            <a:spLocks noGrp="1"/>
          </p:cNvSpPr>
          <p:nvPr>
            <p:ph type="body" idx="1"/>
          </p:nvPr>
        </p:nvSpPr>
        <p:spPr/>
        <p:txBody>
          <a:bodyPr/>
          <a:lstStyle/>
          <a:p>
            <a:endParaRPr lang="en-US" dirty="0"/>
          </a:p>
        </p:txBody>
      </p:sp>
      <p:sp>
        <p:nvSpPr>
          <p:cNvPr id="2" name="文本框 1"/>
          <p:cNvSpPr txBox="1"/>
          <p:nvPr/>
        </p:nvSpPr>
        <p:spPr>
          <a:xfrm>
            <a:off x="916940" y="821690"/>
            <a:ext cx="3690620" cy="368300"/>
          </a:xfrm>
          <a:prstGeom prst="rect">
            <a:avLst/>
          </a:prstGeom>
          <a:noFill/>
        </p:spPr>
        <p:txBody>
          <a:bodyPr wrap="square" rtlCol="0">
            <a:spAutoFit/>
          </a:bodyPr>
          <a:p>
            <a:r>
              <a:rPr lang="en-US" altLang="zh-CN"/>
              <a:t>Demo</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dirty="0">
                <a:sym typeface="+mn-ea"/>
              </a:rPr>
              <a:t>Hot reload</a:t>
            </a:r>
            <a:endParaRPr lang="zh-CN" altLang="en-US"/>
          </a:p>
        </p:txBody>
      </p:sp>
      <p:sp>
        <p:nvSpPr>
          <p:cNvPr id="3" name="副标题 2"/>
          <p:cNvSpPr>
            <a:spLocks noGrp="1"/>
          </p:cNvSpPr>
          <p:nvPr>
            <p:ph type="subTitle" idx="1"/>
          </p:nvPr>
        </p:nvSpPr>
        <p:spPr/>
        <p:txBody>
          <a:bodyPr/>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Async streaming</a:t>
            </a:r>
            <a:endParaRPr lang="zh-CN" altLang="en-US"/>
          </a:p>
        </p:txBody>
      </p:sp>
      <p:sp>
        <p:nvSpPr>
          <p:cNvPr id="3" name="副标题 2"/>
          <p:cNvSpPr>
            <a:spLocks noGrp="1"/>
          </p:cNvSpPr>
          <p:nvPr>
            <p:ph type="subTitle" idx="1"/>
          </p:nvPr>
        </p:nvSpPr>
        <p:spPr/>
        <p:txBody>
          <a:bodyPr>
            <a:normAutofit fontScale="90000" lnSpcReduction="20000"/>
          </a:bodyPr>
          <a:p>
            <a:pPr algn="just"/>
            <a:r>
              <a:rPr lang="zh-CN" altLang="en-US">
                <a:ln/>
                <a:solidFill>
                  <a:schemeClr val="accent1"/>
                </a:solidFill>
                <a:effectLst>
                  <a:outerShdw blurRad="38100" dist="25400" dir="5400000" algn="ctr" rotWithShape="0">
                    <a:srgbClr val="6E747A">
                      <a:alpha val="43000"/>
                    </a:srgbClr>
                  </a:outerShdw>
                </a:effectLst>
                <a:sym typeface="+mn-ea"/>
              </a:rPr>
              <a:t>ASP.NET Core now supports asynchronous streaming from controller actions and responses from the JSON formatter. Returning an IAsyncEnumerable from an action no longer buffers the response content in memory before it gets sent. Not buffering helps reduce memory usage when returning large datasets that can be asynchronously enumerated.</a:t>
            </a:r>
            <a:endParaRPr lang="zh-CN" altLang="en-US"/>
          </a:p>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24000" y="1113473"/>
            <a:ext cx="9144000" cy="2387600"/>
          </a:xfrm>
        </p:spPr>
        <p:txBody>
          <a:bodyPr/>
          <a:p>
            <a:r>
              <a:rPr lang="en-US" altLang="zh-CN"/>
              <a:t>Minimal API</a:t>
            </a:r>
            <a:endParaRPr lang="en-US" altLang="zh-CN"/>
          </a:p>
        </p:txBody>
      </p:sp>
    </p:spTree>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2570</Words>
  <Application>WPS 演示</Application>
  <PresentationFormat>Widescreen</PresentationFormat>
  <Paragraphs>78</Paragraphs>
  <Slides>24</Slides>
  <Notes>3</Notes>
  <HiddenSlides>12</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24</vt:i4>
      </vt:variant>
    </vt:vector>
  </HeadingPairs>
  <TitlesOfParts>
    <vt:vector size="41" baseType="lpstr">
      <vt:lpstr>Arial</vt:lpstr>
      <vt:lpstr>方正书宋_GBK</vt:lpstr>
      <vt:lpstr>Wingdings</vt:lpstr>
      <vt:lpstr>Open Sans</vt:lpstr>
      <vt:lpstr>Consolas</vt:lpstr>
      <vt:lpstr>Calibri</vt:lpstr>
      <vt:lpstr>微软雅黑</vt:lpstr>
      <vt:lpstr>汉仪旗黑</vt:lpstr>
      <vt:lpstr>宋体</vt:lpstr>
      <vt:lpstr>Arial Unicode MS</vt:lpstr>
      <vt:lpstr>等线</vt:lpstr>
      <vt:lpstr>汉仪中等线KW</vt:lpstr>
      <vt:lpstr>汉仪书宋二KW</vt:lpstr>
      <vt:lpstr>Calibri</vt:lpstr>
      <vt:lpstr>1_Office Theme</vt:lpstr>
      <vt:lpstr>3_Office Theme</vt:lpstr>
      <vt:lpstr>2_Office Theme</vt:lpstr>
      <vt:lpstr>ASP.NET Core MVC &amp; Razor Pages in .NET 6</vt:lpstr>
      <vt:lpstr>ASP.NET Core in .NET 6 highlights</vt:lpstr>
      <vt:lpstr>Performance</vt:lpstr>
      <vt:lpstr>Productivity</vt:lpstr>
      <vt:lpstr>MVC &amp; Razor Pages</vt:lpstr>
      <vt:lpstr>Demo</vt:lpstr>
      <vt:lpstr>PowerPoint 演示文稿</vt:lpstr>
      <vt:lpstr>PowerPoint 演示文稿</vt:lpstr>
      <vt:lpstr>PowerPoint 演示文稿</vt:lpstr>
      <vt:lpstr>PowerPoint 演示文稿</vt:lpstr>
      <vt:lpstr>PowerPoint 演示文稿</vt:lpstr>
      <vt:lpstr>Thanks for joining!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shenxinran</cp:lastModifiedBy>
  <cp:revision>6</cp:revision>
  <dcterms:created xsi:type="dcterms:W3CDTF">2022-02-09T12:41:20Z</dcterms:created>
  <dcterms:modified xsi:type="dcterms:W3CDTF">2022-02-09T12:41:20Z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y fmtid="{D5CDD505-2E9C-101B-9397-08002B2CF9AE}" pid="9" name="KSOProductBuildVer">
    <vt:lpwstr>2052-3.9.6.6441</vt:lpwstr>
  </property>
</Properties>
</file>